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5" r:id="rId3"/>
    <p:sldId id="257" r:id="rId4"/>
    <p:sldId id="258" r:id="rId5"/>
    <p:sldId id="259" r:id="rId6"/>
    <p:sldId id="260" r:id="rId7"/>
    <p:sldId id="261" r:id="rId8"/>
    <p:sldId id="276" r:id="rId9"/>
    <p:sldId id="265" r:id="rId10"/>
    <p:sldId id="266" r:id="rId11"/>
    <p:sldId id="267" r:id="rId12"/>
    <p:sldId id="268" r:id="rId13"/>
    <p:sldId id="269" r:id="rId14"/>
    <p:sldId id="272" r:id="rId15"/>
    <p:sldId id="270" r:id="rId16"/>
    <p:sldId id="273" r:id="rId17"/>
    <p:sldId id="274" r:id="rId18"/>
    <p:sldId id="271" r:id="rId19"/>
    <p:sldId id="282" r:id="rId20"/>
    <p:sldId id="283" r:id="rId21"/>
    <p:sldId id="284" r:id="rId22"/>
    <p:sldId id="285" r:id="rId23"/>
    <p:sldId id="286" r:id="rId24"/>
    <p:sldId id="287" r:id="rId25"/>
    <p:sldId id="277" r:id="rId26"/>
    <p:sldId id="278" r:id="rId27"/>
    <p:sldId id="279" r:id="rId28"/>
    <p:sldId id="280" r:id="rId29"/>
    <p:sldId id="281" r:id="rId30"/>
    <p:sldId id="288"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65D04F-AA4B-47A1-9135-5289C2150644}" type="datetimeFigureOut">
              <a:rPr lang="en-AU" smtClean="0"/>
              <a:pPr/>
              <a:t>3/04/2015</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F0C37F-63F6-432D-85AC-0B04A4ABB80C}" type="slidenum">
              <a:rPr lang="en-AU" smtClean="0"/>
              <a:pPr/>
              <a:t>‹#›</a:t>
            </a:fld>
            <a:endParaRPr lang="en-AU"/>
          </a:p>
        </p:txBody>
      </p:sp>
    </p:spTree>
    <p:extLst>
      <p:ext uri="{BB962C8B-B14F-4D97-AF65-F5344CB8AC3E}">
        <p14:creationId xmlns:p14="http://schemas.microsoft.com/office/powerpoint/2010/main" val="3385885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Note: The</a:t>
            </a:r>
            <a:r>
              <a:rPr lang="en-AU" baseline="0" dirty="0" smtClean="0"/>
              <a:t> placement of the keyboard relative to the height of the employee’s chair can affect the occurrence of a musculoskeletal disorder (MSD).  </a:t>
            </a:r>
            <a:endParaRPr lang="en-AU" dirty="0"/>
          </a:p>
        </p:txBody>
      </p:sp>
      <p:sp>
        <p:nvSpPr>
          <p:cNvPr id="4" name="Slide Number Placeholder 3"/>
          <p:cNvSpPr>
            <a:spLocks noGrp="1"/>
          </p:cNvSpPr>
          <p:nvPr>
            <p:ph type="sldNum" sz="quarter" idx="10"/>
          </p:nvPr>
        </p:nvSpPr>
        <p:spPr/>
        <p:txBody>
          <a:bodyPr/>
          <a:lstStyle/>
          <a:p>
            <a:fld id="{5AF0C37F-63F6-432D-85AC-0B04A4ABB80C}" type="slidenum">
              <a:rPr lang="en-AU" smtClean="0"/>
              <a:pPr/>
              <a:t>10</a:t>
            </a:fld>
            <a:endParaRPr lang="en-AU"/>
          </a:p>
        </p:txBody>
      </p:sp>
    </p:spTree>
    <p:extLst>
      <p:ext uri="{BB962C8B-B14F-4D97-AF65-F5344CB8AC3E}">
        <p14:creationId xmlns:p14="http://schemas.microsoft.com/office/powerpoint/2010/main" val="1241214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Note:</a:t>
            </a:r>
            <a:r>
              <a:rPr lang="en-AU" baseline="0" dirty="0" smtClean="0"/>
              <a:t> In Australia, each state and territory has its own legislation and OHS authority which is responsible for implementing legislation, inspecting workplaces and prosecuting legislation breaches.</a:t>
            </a:r>
            <a:endParaRPr lang="en-AU" dirty="0"/>
          </a:p>
        </p:txBody>
      </p:sp>
      <p:sp>
        <p:nvSpPr>
          <p:cNvPr id="4" name="Slide Number Placeholder 3"/>
          <p:cNvSpPr>
            <a:spLocks noGrp="1"/>
          </p:cNvSpPr>
          <p:nvPr>
            <p:ph type="sldNum" sz="quarter" idx="10"/>
          </p:nvPr>
        </p:nvSpPr>
        <p:spPr/>
        <p:txBody>
          <a:bodyPr/>
          <a:lstStyle/>
          <a:p>
            <a:fld id="{5AF0C37F-63F6-432D-85AC-0B04A4ABB80C}" type="slidenum">
              <a:rPr lang="en-AU" smtClean="0"/>
              <a:pPr/>
              <a:t>27</a:t>
            </a:fld>
            <a:endParaRPr lang="en-AU"/>
          </a:p>
        </p:txBody>
      </p:sp>
    </p:spTree>
    <p:extLst>
      <p:ext uri="{BB962C8B-B14F-4D97-AF65-F5344CB8AC3E}">
        <p14:creationId xmlns:p14="http://schemas.microsoft.com/office/powerpoint/2010/main" val="2249465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598C1245-3B7E-44CE-9D8F-F9B28DAF85E6}" type="datetimeFigureOut">
              <a:rPr lang="en-AU" smtClean="0"/>
              <a:pPr/>
              <a:t>3/04/2015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98C1245-3B7E-44CE-9D8F-F9B28DAF85E6}" type="datetimeFigureOut">
              <a:rPr lang="en-AU" smtClean="0"/>
              <a:pPr/>
              <a:t>3/04/2015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98C1245-3B7E-44CE-9D8F-F9B28DAF85E6}" type="datetimeFigureOut">
              <a:rPr lang="en-AU" smtClean="0"/>
              <a:pPr/>
              <a:t>3/04/2015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598C1245-3B7E-44CE-9D8F-F9B28DAF85E6}" type="datetimeFigureOut">
              <a:rPr lang="en-AU" smtClean="0"/>
              <a:pPr/>
              <a:t>3/04/2015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98C1245-3B7E-44CE-9D8F-F9B28DAF85E6}" type="datetimeFigureOut">
              <a:rPr lang="en-AU" smtClean="0"/>
              <a:pPr/>
              <a:t>3/04/2015</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598C1245-3B7E-44CE-9D8F-F9B28DAF85E6}" type="datetimeFigureOut">
              <a:rPr lang="en-AU" smtClean="0"/>
              <a:pPr/>
              <a:t>3/04/2015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598C1245-3B7E-44CE-9D8F-F9B28DAF85E6}" type="datetimeFigureOut">
              <a:rPr lang="en-AU" smtClean="0"/>
              <a:pPr/>
              <a:t>3/04/2015</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598C1245-3B7E-44CE-9D8F-F9B28DAF85E6}" type="datetimeFigureOut">
              <a:rPr lang="en-AU" smtClean="0"/>
              <a:pPr/>
              <a:t>3/04/2015</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8C1245-3B7E-44CE-9D8F-F9B28DAF85E6}" type="datetimeFigureOut">
              <a:rPr lang="en-AU" smtClean="0"/>
              <a:pPr/>
              <a:t>3/04/2015</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C1245-3B7E-44CE-9D8F-F9B28DAF85E6}" type="datetimeFigureOut">
              <a:rPr lang="en-AU" smtClean="0"/>
              <a:pPr/>
              <a:t>3/04/2015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8C1245-3B7E-44CE-9D8F-F9B28DAF85E6}" type="datetimeFigureOut">
              <a:rPr lang="en-AU" smtClean="0"/>
              <a:pPr/>
              <a:t>3/04/2015</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678D92FF-1EBC-48FC-AAF0-09F6D79D6868}"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C1245-3B7E-44CE-9D8F-F9B28DAF85E6}" type="datetimeFigureOut">
              <a:rPr lang="en-AU" smtClean="0"/>
              <a:pPr/>
              <a:t>3/04/2015</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8D92FF-1EBC-48FC-AAF0-09F6D79D6868}"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blipFill>
            <a:blip r:embed="rId2" cstate="print"/>
            <a:tile tx="0" ty="0" sx="100000" sy="100000" flip="none" algn="tl"/>
          </a:blipFill>
        </p:spPr>
        <p:txBody>
          <a:bodyPr>
            <a:normAutofit fontScale="90000"/>
          </a:bodyPr>
          <a:lstStyle/>
          <a:p>
            <a:r>
              <a:rPr lang="en-AU" dirty="0"/>
              <a:t/>
            </a:r>
            <a:br>
              <a:rPr lang="en-AU" dirty="0"/>
            </a:br>
            <a:r>
              <a:rPr lang="en-AU" dirty="0" smtClean="0"/>
              <a:t>BSBOHS 509A:Ensure </a:t>
            </a:r>
            <a:r>
              <a:rPr lang="en-AU" dirty="0"/>
              <a:t>A Safe Workplace</a:t>
            </a:r>
            <a:br>
              <a:rPr lang="en-AU" dirty="0"/>
            </a:br>
            <a:r>
              <a:rPr lang="en-AU" dirty="0" smtClean="0"/>
              <a:t> </a:t>
            </a:r>
            <a:endParaRPr lang="en-AU" dirty="0"/>
          </a:p>
        </p:txBody>
      </p:sp>
      <p:sp>
        <p:nvSpPr>
          <p:cNvPr id="5" name="Content Placeholder 4"/>
          <p:cNvSpPr>
            <a:spLocks noGrp="1"/>
          </p:cNvSpPr>
          <p:nvPr>
            <p:ph idx="1"/>
          </p:nvPr>
        </p:nvSpPr>
        <p:spPr>
          <a:blipFill>
            <a:blip r:embed="rId3" cstate="print"/>
            <a:tile tx="0" ty="0" sx="100000" sy="100000" flip="none" algn="tl"/>
          </a:blipFill>
        </p:spPr>
        <p:txBody>
          <a:bodyPr/>
          <a:lstStyle/>
          <a:p>
            <a:r>
              <a:rPr lang="en-AU" dirty="0" smtClean="0"/>
              <a:t>Occupational health, safety, and security programs make significant contributions to the achievement of corporate goals by reducing costs related to absenteeism and workers’ compensation, building good will in the community, protecting assets, and improving productivity </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3" cstate="print"/>
            <a:tile tx="0" ty="0" sx="100000" sy="100000" flip="none" algn="tl"/>
          </a:blipFill>
        </p:spPr>
        <p:txBody>
          <a:bodyPr>
            <a:normAutofit fontScale="90000"/>
          </a:bodyPr>
          <a:lstStyle/>
          <a:p>
            <a:r>
              <a:rPr lang="en-AU" dirty="0" smtClean="0"/>
              <a:t/>
            </a:r>
            <a:br>
              <a:rPr lang="en-AU" dirty="0" smtClean="0"/>
            </a:br>
            <a:r>
              <a:rPr lang="en-AU" sz="4900" dirty="0" smtClean="0"/>
              <a:t>Physical Hazards</a:t>
            </a:r>
            <a:br>
              <a:rPr lang="en-AU" sz="4900" dirty="0" smtClean="0"/>
            </a:br>
            <a:r>
              <a:rPr lang="en-AU" dirty="0" smtClean="0"/>
              <a:t> </a:t>
            </a:r>
            <a:endParaRPr lang="en-AU" dirty="0"/>
          </a:p>
        </p:txBody>
      </p:sp>
      <p:sp>
        <p:nvSpPr>
          <p:cNvPr id="3" name="Content Placeholder 2"/>
          <p:cNvSpPr>
            <a:spLocks noGrp="1"/>
          </p:cNvSpPr>
          <p:nvPr>
            <p:ph idx="1"/>
          </p:nvPr>
        </p:nvSpPr>
        <p:spPr>
          <a:blipFill>
            <a:blip r:embed="rId4" cstate="print"/>
            <a:tile tx="0" ty="0" sx="100000" sy="100000" flip="none" algn="tl"/>
          </a:blipFill>
        </p:spPr>
        <p:txBody>
          <a:bodyPr/>
          <a:lstStyle/>
          <a:p>
            <a:r>
              <a:rPr lang="en-AU" dirty="0" smtClean="0"/>
              <a:t>Electrical current, excessive noise, too much or too little light, radiation, and vibrations</a:t>
            </a:r>
          </a:p>
          <a:p>
            <a:r>
              <a:rPr lang="en-AU" dirty="0" smtClean="0"/>
              <a:t>Exposure can have a long-lasting negative effects on worker’s health and productivity</a:t>
            </a:r>
          </a:p>
          <a:p>
            <a:r>
              <a:rPr lang="en-AU" dirty="0" smtClean="0"/>
              <a:t>Over-exposure can be fatal</a:t>
            </a:r>
          </a:p>
          <a:p>
            <a:r>
              <a:rPr lang="en-AU" dirty="0" smtClean="0"/>
              <a:t>Use of computers can be ergonomic injuries</a:t>
            </a:r>
            <a:endParaRPr lang="en-A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
            </a:r>
            <a:br>
              <a:rPr lang="en-AU" dirty="0" smtClean="0"/>
            </a:br>
            <a:r>
              <a:rPr lang="en-AU" sz="4900" dirty="0" smtClean="0"/>
              <a:t>Biological Hazards</a:t>
            </a:r>
            <a:br>
              <a:rPr lang="en-AU" sz="4900" dirty="0" smtClean="0"/>
            </a:br>
            <a:r>
              <a:rPr lang="en-AU" dirty="0" smtClean="0"/>
              <a:t> </a:t>
            </a:r>
            <a:endParaRPr lang="en-AU" dirty="0"/>
          </a:p>
        </p:txBody>
      </p:sp>
      <p:sp>
        <p:nvSpPr>
          <p:cNvPr id="3" name="Content Placeholder 2"/>
          <p:cNvSpPr>
            <a:spLocks noGrp="1"/>
          </p:cNvSpPr>
          <p:nvPr>
            <p:ph idx="1"/>
          </p:nvPr>
        </p:nvSpPr>
        <p:spPr>
          <a:xfrm>
            <a:off x="395536" y="1556792"/>
            <a:ext cx="8229600" cy="4525963"/>
          </a:xfrm>
          <a:blipFill>
            <a:blip r:embed="rId3" cstate="print"/>
            <a:tile tx="0" ty="0" sx="100000" sy="100000" flip="none" algn="tl"/>
          </a:blipFill>
        </p:spPr>
        <p:txBody>
          <a:bodyPr/>
          <a:lstStyle/>
          <a:p>
            <a:r>
              <a:rPr lang="en-AU" dirty="0" smtClean="0"/>
              <a:t>Such as  bacteria, </a:t>
            </a:r>
            <a:r>
              <a:rPr lang="en-AU" dirty="0" err="1" smtClean="0"/>
              <a:t>molds</a:t>
            </a:r>
            <a:r>
              <a:rPr lang="en-AU" dirty="0" smtClean="0"/>
              <a:t>, contaminated water, and dust to cause illness</a:t>
            </a:r>
          </a:p>
          <a:p>
            <a:r>
              <a:rPr lang="en-AU" dirty="0" smtClean="0"/>
              <a:t>Long-lasting effects or fatal</a:t>
            </a:r>
            <a:endParaRPr lang="en-A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
            </a:r>
            <a:br>
              <a:rPr lang="en-AU" dirty="0" smtClean="0"/>
            </a:br>
            <a:r>
              <a:rPr lang="en-AU" sz="4900" dirty="0" smtClean="0"/>
              <a:t>Substance Abuse</a:t>
            </a:r>
            <a:br>
              <a:rPr lang="en-AU" sz="4900" dirty="0" smtClean="0"/>
            </a:br>
            <a:endParaRPr lang="en-AU" sz="4900" dirty="0"/>
          </a:p>
        </p:txBody>
      </p:sp>
      <p:sp>
        <p:nvSpPr>
          <p:cNvPr id="3" name="Content Placeholder 2"/>
          <p:cNvSpPr>
            <a:spLocks noGrp="1"/>
          </p:cNvSpPr>
          <p:nvPr>
            <p:ph idx="1"/>
          </p:nvPr>
        </p:nvSpPr>
        <p:spPr>
          <a:blipFill>
            <a:blip r:embed="rId3" cstate="print"/>
            <a:tile tx="0" ty="0" sx="100000" sy="100000" flip="none" algn="tl"/>
          </a:blipFill>
        </p:spPr>
        <p:txBody>
          <a:bodyPr>
            <a:normAutofit lnSpcReduction="10000"/>
          </a:bodyPr>
          <a:lstStyle/>
          <a:p>
            <a:r>
              <a:rPr lang="en-AU" dirty="0" smtClean="0"/>
              <a:t>Substance abusers – employees who come to work under the influence of drugs or alcohol</a:t>
            </a:r>
          </a:p>
          <a:p>
            <a:r>
              <a:rPr lang="en-AU" dirty="0" smtClean="0"/>
              <a:t>Increased absenteeism and the cause to accidents, injuries or deaths</a:t>
            </a:r>
          </a:p>
          <a:p>
            <a:r>
              <a:rPr lang="en-AU" dirty="0" smtClean="0"/>
              <a:t>Can cause the employers lawsuits when they endanger the lives of co-workers, vendors, and customers</a:t>
            </a:r>
          </a:p>
          <a:p>
            <a:r>
              <a:rPr lang="en-AU" dirty="0" smtClean="0"/>
              <a:t>Lower morale for employees who have to take their slack </a:t>
            </a:r>
            <a:endParaRPr lang="en-A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Job-related Stress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Occurs when employees do not have the capabilities and/or resources to accomplish their job requirements and cannot control the circumstances in which they must operate</a:t>
            </a:r>
            <a:endParaRPr lang="en-A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Symptoms of Stress</a:t>
            </a:r>
            <a:endParaRPr lang="en-AU" dirty="0"/>
          </a:p>
        </p:txBody>
      </p:sp>
      <p:graphicFrame>
        <p:nvGraphicFramePr>
          <p:cNvPr id="4" name="Content Placeholder 3"/>
          <p:cNvGraphicFramePr>
            <a:graphicFrameLocks noGrp="1"/>
          </p:cNvGraphicFramePr>
          <p:nvPr>
            <p:ph idx="1"/>
          </p:nvPr>
        </p:nvGraphicFramePr>
        <p:xfrm>
          <a:off x="467544" y="1625600"/>
          <a:ext cx="8219256" cy="1828800"/>
        </p:xfrm>
        <a:graphic>
          <a:graphicData uri="http://schemas.openxmlformats.org/drawingml/2006/table">
            <a:tbl>
              <a:tblPr firstRow="1" bandRow="1">
                <a:tableStyleId>{5C22544A-7EE6-4342-B048-85BDC9FD1C3A}</a:tableStyleId>
              </a:tblPr>
              <a:tblGrid>
                <a:gridCol w="2739752"/>
                <a:gridCol w="2739752"/>
                <a:gridCol w="2739752"/>
              </a:tblGrid>
              <a:tr h="365120">
                <a:tc>
                  <a:txBody>
                    <a:bodyPr/>
                    <a:lstStyle/>
                    <a:p>
                      <a:r>
                        <a:rPr lang="en-AU" dirty="0" smtClean="0"/>
                        <a:t>PHYSICAL</a:t>
                      </a:r>
                      <a:endParaRPr lang="en-AU" dirty="0"/>
                    </a:p>
                  </a:txBody>
                  <a:tcPr/>
                </a:tc>
                <a:tc>
                  <a:txBody>
                    <a:bodyPr/>
                    <a:lstStyle/>
                    <a:p>
                      <a:r>
                        <a:rPr lang="en-AU" dirty="0" smtClean="0"/>
                        <a:t>EMOTIONAL </a:t>
                      </a:r>
                      <a:endParaRPr lang="en-AU" dirty="0"/>
                    </a:p>
                  </a:txBody>
                  <a:tcPr/>
                </a:tc>
                <a:tc>
                  <a:txBody>
                    <a:bodyPr/>
                    <a:lstStyle/>
                    <a:p>
                      <a:r>
                        <a:rPr lang="en-AU" dirty="0" smtClean="0"/>
                        <a:t>MENTAL</a:t>
                      </a:r>
                      <a:endParaRPr lang="en-AU" dirty="0"/>
                    </a:p>
                  </a:txBody>
                  <a:tcPr/>
                </a:tc>
              </a:tr>
              <a:tr h="365120">
                <a:tc>
                  <a:txBody>
                    <a:bodyPr/>
                    <a:lstStyle/>
                    <a:p>
                      <a:r>
                        <a:rPr lang="en-AU" dirty="0" smtClean="0"/>
                        <a:t>Headaches</a:t>
                      </a:r>
                      <a:endParaRPr lang="en-AU" dirty="0"/>
                    </a:p>
                  </a:txBody>
                  <a:tcPr/>
                </a:tc>
                <a:tc>
                  <a:txBody>
                    <a:bodyPr/>
                    <a:lstStyle/>
                    <a:p>
                      <a:r>
                        <a:rPr lang="en-AU" dirty="0" smtClean="0"/>
                        <a:t>Mood swings</a:t>
                      </a:r>
                      <a:endParaRPr lang="en-AU" dirty="0"/>
                    </a:p>
                  </a:txBody>
                  <a:tcPr/>
                </a:tc>
                <a:tc>
                  <a:txBody>
                    <a:bodyPr/>
                    <a:lstStyle/>
                    <a:p>
                      <a:r>
                        <a:rPr lang="en-AU" dirty="0" smtClean="0"/>
                        <a:t>Forgetfulness</a:t>
                      </a:r>
                      <a:endParaRPr lang="en-AU" dirty="0"/>
                    </a:p>
                  </a:txBody>
                  <a:tcPr/>
                </a:tc>
              </a:tr>
              <a:tr h="365120">
                <a:tc>
                  <a:txBody>
                    <a:bodyPr/>
                    <a:lstStyle/>
                    <a:p>
                      <a:r>
                        <a:rPr lang="en-AU" dirty="0" smtClean="0"/>
                        <a:t>Indigestion</a:t>
                      </a:r>
                      <a:endParaRPr lang="en-AU" dirty="0"/>
                    </a:p>
                  </a:txBody>
                  <a:tcPr/>
                </a:tc>
                <a:tc>
                  <a:txBody>
                    <a:bodyPr/>
                    <a:lstStyle/>
                    <a:p>
                      <a:r>
                        <a:rPr lang="en-AU" dirty="0" smtClean="0"/>
                        <a:t>Irritability</a:t>
                      </a:r>
                      <a:endParaRPr lang="en-AU" dirty="0"/>
                    </a:p>
                  </a:txBody>
                  <a:tcPr/>
                </a:tc>
                <a:tc>
                  <a:txBody>
                    <a:bodyPr/>
                    <a:lstStyle/>
                    <a:p>
                      <a:r>
                        <a:rPr lang="en-AU" dirty="0" smtClean="0"/>
                        <a:t>Inability to concentrate</a:t>
                      </a:r>
                      <a:endParaRPr lang="en-AU" dirty="0"/>
                    </a:p>
                  </a:txBody>
                  <a:tcPr/>
                </a:tc>
              </a:tr>
              <a:tr h="365120">
                <a:tc>
                  <a:txBody>
                    <a:bodyPr/>
                    <a:lstStyle/>
                    <a:p>
                      <a:r>
                        <a:rPr lang="en-AU" dirty="0" smtClean="0"/>
                        <a:t>Fatigue</a:t>
                      </a:r>
                      <a:endParaRPr lang="en-AU" dirty="0"/>
                    </a:p>
                  </a:txBody>
                  <a:tcPr/>
                </a:tc>
                <a:tc>
                  <a:txBody>
                    <a:bodyPr/>
                    <a:lstStyle/>
                    <a:p>
                      <a:r>
                        <a:rPr lang="en-AU" dirty="0" smtClean="0"/>
                        <a:t>Depression</a:t>
                      </a:r>
                      <a:endParaRPr lang="en-AU" dirty="0"/>
                    </a:p>
                  </a:txBody>
                  <a:tcPr/>
                </a:tc>
                <a:tc>
                  <a:txBody>
                    <a:bodyPr/>
                    <a:lstStyle/>
                    <a:p>
                      <a:r>
                        <a:rPr lang="en-AU" dirty="0" smtClean="0"/>
                        <a:t>Disorganization</a:t>
                      </a:r>
                      <a:endParaRPr lang="en-AU" dirty="0"/>
                    </a:p>
                  </a:txBody>
                  <a:tcPr/>
                </a:tc>
              </a:tr>
              <a:tr h="365120">
                <a:tc>
                  <a:txBody>
                    <a:bodyPr/>
                    <a:lstStyle/>
                    <a:p>
                      <a:r>
                        <a:rPr lang="en-AU" dirty="0" smtClean="0"/>
                        <a:t>Intestinal problems</a:t>
                      </a:r>
                      <a:endParaRPr lang="en-AU" dirty="0"/>
                    </a:p>
                  </a:txBody>
                  <a:tcPr/>
                </a:tc>
                <a:tc>
                  <a:txBody>
                    <a:bodyPr/>
                    <a:lstStyle/>
                    <a:p>
                      <a:r>
                        <a:rPr lang="en-AU" dirty="0" smtClean="0"/>
                        <a:t>Hostility</a:t>
                      </a:r>
                      <a:endParaRPr lang="en-AU" dirty="0"/>
                    </a:p>
                  </a:txBody>
                  <a:tcPr/>
                </a:tc>
                <a:tc>
                  <a:txBody>
                    <a:bodyPr/>
                    <a:lstStyle/>
                    <a:p>
                      <a:r>
                        <a:rPr lang="en-AU" dirty="0" smtClean="0"/>
                        <a:t>Poor judgement</a:t>
                      </a:r>
                      <a:endParaRPr lang="en-AU" dirty="0"/>
                    </a:p>
                  </a:txBody>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Workplace Health Programs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normAutofit/>
          </a:bodyPr>
          <a:lstStyle/>
          <a:p>
            <a:r>
              <a:rPr lang="en-AU" dirty="0" smtClean="0"/>
              <a:t>Health and Wellness Programs</a:t>
            </a:r>
          </a:p>
          <a:p>
            <a:pPr>
              <a:buNone/>
            </a:pPr>
            <a:r>
              <a:rPr lang="en-AU" dirty="0" smtClean="0"/>
              <a:t>    - Depending on the size and financial conditions of the employers, the services and delivery vary</a:t>
            </a:r>
          </a:p>
          <a:p>
            <a:pPr>
              <a:buNone/>
            </a:pPr>
            <a:r>
              <a:rPr lang="en-AU" dirty="0" smtClean="0"/>
              <a:t>    - Some include educational programs for weight control, smoking reduction, and onsite gym, and also gym memberships</a:t>
            </a:r>
          </a:p>
          <a:p>
            <a:endParaRPr lang="en-AU" dirty="0" smtClean="0"/>
          </a:p>
          <a:p>
            <a:endParaRPr lang="en-A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Employee Assistance Programs (EAP)</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Cost effective benefits providing a variety of counselling and support services</a:t>
            </a:r>
          </a:p>
          <a:p>
            <a:r>
              <a:rPr lang="en-AU" dirty="0" smtClean="0"/>
              <a:t>E.g.  Legal and financial counselling</a:t>
            </a:r>
          </a:p>
          <a:p>
            <a:pPr>
              <a:buNone/>
            </a:pPr>
            <a:r>
              <a:rPr lang="en-AU" dirty="0" smtClean="0"/>
              <a:t>             Psychological counselling</a:t>
            </a:r>
          </a:p>
          <a:p>
            <a:pPr>
              <a:buNone/>
            </a:pPr>
            <a:r>
              <a:rPr lang="en-AU" dirty="0" smtClean="0"/>
              <a:t>             Alcohol and drug counselling</a:t>
            </a:r>
          </a:p>
          <a:p>
            <a:pPr>
              <a:buNone/>
            </a:pPr>
            <a:r>
              <a:rPr lang="en-AU" dirty="0" smtClean="0"/>
              <a:t>             Crisis support</a:t>
            </a:r>
          </a:p>
          <a:p>
            <a:r>
              <a:rPr lang="en-AU" dirty="0" smtClean="0"/>
              <a:t>EAP is useful after violence or death and a layoff</a:t>
            </a:r>
            <a:endParaRPr lang="en-A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
            </a:r>
            <a:br>
              <a:rPr lang="en-AU" dirty="0" smtClean="0"/>
            </a:br>
            <a:r>
              <a:rPr lang="en-AU" dirty="0" smtClean="0"/>
              <a:t>Drug Testing Programs</a:t>
            </a:r>
            <a:br>
              <a:rPr lang="en-AU" dirty="0" smtClean="0"/>
            </a:b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Drug test – jobs such as the use of machinery, equipment or vehicle</a:t>
            </a:r>
          </a:p>
          <a:p>
            <a:r>
              <a:rPr lang="en-AU" dirty="0" smtClean="0"/>
              <a:t>Requires to begin after developing a substance abuse policy </a:t>
            </a:r>
            <a:endParaRPr lang="en-A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Workplace Safety Issues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General Duty Standard</a:t>
            </a:r>
          </a:p>
          <a:p>
            <a:r>
              <a:rPr lang="en-AU" dirty="0" smtClean="0"/>
              <a:t>Hazard Communication Standard (HCS)</a:t>
            </a:r>
          </a:p>
          <a:p>
            <a:r>
              <a:rPr lang="en-AU" dirty="0" smtClean="0"/>
              <a:t>Occupational Noise Exposure Standard</a:t>
            </a:r>
          </a:p>
          <a:p>
            <a:r>
              <a:rPr lang="en-AU" dirty="0" smtClean="0"/>
              <a:t>Personal Protective Equipment (PPE)</a:t>
            </a:r>
          </a:p>
          <a:p>
            <a:r>
              <a:rPr lang="en-AU" dirty="0" smtClean="0"/>
              <a:t>Lockout/</a:t>
            </a:r>
            <a:r>
              <a:rPr lang="en-AU" dirty="0" err="1" smtClean="0"/>
              <a:t>Tagout</a:t>
            </a:r>
            <a:endParaRPr lang="en-AU" dirty="0" smtClean="0"/>
          </a:p>
          <a:p>
            <a:r>
              <a:rPr lang="en-AU" dirty="0" smtClean="0"/>
              <a:t>Blood-Borne Pathogens</a:t>
            </a:r>
            <a:endParaRPr lang="en-A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
            </a:r>
            <a:br>
              <a:rPr lang="en-AU" dirty="0" smtClean="0"/>
            </a:br>
            <a:r>
              <a:rPr lang="en-AU" dirty="0" smtClean="0"/>
              <a:t>General Duty Standard</a:t>
            </a:r>
            <a:br>
              <a:rPr lang="en-AU" dirty="0" smtClean="0"/>
            </a:b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Employers have to provide a safety work environment</a:t>
            </a:r>
          </a:p>
          <a:p>
            <a:r>
              <a:rPr lang="en-AU" dirty="0" smtClean="0"/>
              <a:t>Employees also have to oblige all OHS requirements</a:t>
            </a:r>
            <a:endParaRPr lang="en-A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Occupational Health And Safety (OHS)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The physical, physiological and psychosocial conditions of an organization’s workforce, related to aspects of work and the work context</a:t>
            </a:r>
            <a:endParaRPr lang="en-A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
            </a:r>
            <a:br>
              <a:rPr lang="en-AU" dirty="0" smtClean="0"/>
            </a:br>
            <a:r>
              <a:rPr lang="en-AU" dirty="0" smtClean="0"/>
              <a:t>Hazard Communication Standard (HCS)</a:t>
            </a:r>
            <a:br>
              <a:rPr lang="en-AU" dirty="0" smtClean="0"/>
            </a:b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Employers have to inform their employees of the dangers of chemicals used in the workplace</a:t>
            </a:r>
          </a:p>
          <a:p>
            <a:pPr>
              <a:buNone/>
            </a:pPr>
            <a:endParaRPr lang="en-A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
            </a:r>
            <a:br>
              <a:rPr lang="en-AU" dirty="0" smtClean="0"/>
            </a:br>
            <a:r>
              <a:rPr lang="en-AU" dirty="0" smtClean="0"/>
              <a:t>Occupational Noise Exposure Standard</a:t>
            </a:r>
            <a:br>
              <a:rPr lang="en-AU" dirty="0" smtClean="0"/>
            </a:b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Allowable noise and identifies procedures for measuring noise and audiometric testing for employees in noisy environments</a:t>
            </a:r>
            <a:endParaRPr lang="en-A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normAutofit fontScale="90000"/>
          </a:bodyPr>
          <a:lstStyle/>
          <a:p>
            <a:r>
              <a:rPr lang="en-AU" dirty="0" smtClean="0"/>
              <a:t/>
            </a:r>
            <a:br>
              <a:rPr lang="en-AU" dirty="0" smtClean="0"/>
            </a:br>
            <a:r>
              <a:rPr lang="en-AU" dirty="0" smtClean="0"/>
              <a:t>Personal Protective Equipment (PPE)</a:t>
            </a:r>
            <a:br>
              <a:rPr lang="en-AU" dirty="0" smtClean="0"/>
            </a:b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Employers to provide appropriate garments and equipments for dealing with different types of hazards such as compressed gas, radiation, explosive substances, and ammonia</a:t>
            </a:r>
          </a:p>
          <a:p>
            <a:r>
              <a:rPr lang="en-AU" dirty="0" smtClean="0"/>
              <a:t>PPE also requires the employers to train workers in the proper use and maintenance of the equipment</a:t>
            </a:r>
            <a:endParaRPr lang="en-A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Lockout/</a:t>
            </a:r>
            <a:r>
              <a:rPr lang="en-AU" dirty="0" err="1" smtClean="0"/>
              <a:t>Tagout</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Designed to reduce injuries and deaths by preventing machinery or equipment from starting unexpectedly during repairs and maintenance</a:t>
            </a:r>
            <a:endParaRPr lang="en-A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Blood-Borne Pathogens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A microorganism in human blood that can cause disease. </a:t>
            </a:r>
          </a:p>
          <a:p>
            <a:r>
              <a:rPr lang="en-AU" dirty="0" smtClean="0"/>
              <a:t>Health care workers are at risk by blood and other body fluids (such as HIV)</a:t>
            </a:r>
          </a:p>
          <a:p>
            <a:r>
              <a:rPr lang="en-AU" dirty="0" smtClean="0"/>
              <a:t>A written exposure control plan which advises employees of the steps to prevent or reduce the effects of exposures</a:t>
            </a:r>
            <a:endParaRPr lang="en-A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Australian OHS Law</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Common Law – (judge-made law) duties one individual or group owes to another</a:t>
            </a:r>
          </a:p>
          <a:p>
            <a:r>
              <a:rPr lang="en-AU" dirty="0" smtClean="0"/>
              <a:t>Employers, employees, contractors, manufacturers and suppliers all have common law duties with regard to OHS</a:t>
            </a:r>
            <a:endParaRPr lang="en-A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Criminal Law</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OHS incidents can lead to criminal law charges</a:t>
            </a:r>
          </a:p>
          <a:p>
            <a:r>
              <a:rPr lang="en-AU" dirty="0" smtClean="0"/>
              <a:t>For instance, a workplace death may lead to a charge of manslaughter</a:t>
            </a:r>
            <a:endParaRPr lang="en-A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3" cstate="print"/>
            <a:tile tx="0" ty="0" sx="100000" sy="100000" flip="none" algn="tl"/>
          </a:blipFill>
        </p:spPr>
        <p:txBody>
          <a:bodyPr/>
          <a:lstStyle/>
          <a:p>
            <a:r>
              <a:rPr lang="en-AU" dirty="0" smtClean="0"/>
              <a:t>Civil Statue Law</a:t>
            </a:r>
            <a:endParaRPr lang="en-AU" dirty="0"/>
          </a:p>
        </p:txBody>
      </p:sp>
      <p:sp>
        <p:nvSpPr>
          <p:cNvPr id="3" name="Content Placeholder 2"/>
          <p:cNvSpPr>
            <a:spLocks noGrp="1"/>
          </p:cNvSpPr>
          <p:nvPr>
            <p:ph idx="1"/>
          </p:nvPr>
        </p:nvSpPr>
        <p:spPr>
          <a:blipFill>
            <a:blip r:embed="rId4" cstate="print"/>
            <a:tile tx="0" ty="0" sx="100000" sy="100000" flip="none" algn="tl"/>
          </a:blipFill>
        </p:spPr>
        <p:txBody>
          <a:bodyPr/>
          <a:lstStyle/>
          <a:p>
            <a:r>
              <a:rPr lang="en-AU" dirty="0" smtClean="0"/>
              <a:t>Known as ‘legislation’ made by an act of parliament</a:t>
            </a:r>
          </a:p>
          <a:p>
            <a:r>
              <a:rPr lang="en-AU" dirty="0" smtClean="0"/>
              <a:t>Individual statues – Acts</a:t>
            </a:r>
          </a:p>
          <a:p>
            <a:r>
              <a:rPr lang="en-AU" dirty="0" smtClean="0"/>
              <a:t>E.g. the Occupational Health an Safety (Commonwealth Employment) Act 1991</a:t>
            </a:r>
          </a:p>
          <a:p>
            <a:r>
              <a:rPr lang="en-AU" dirty="0" smtClean="0"/>
              <a:t>OHS legislation covers issues relating to the workplace environment, the work performed and the people involved  </a:t>
            </a:r>
            <a:endParaRPr lang="en-A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Risk Management</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The process of identifying all hazards in the work or workplace, followed by an assessment of the associated risks and the implementation of effective measures to control those risks</a:t>
            </a:r>
          </a:p>
          <a:p>
            <a:r>
              <a:rPr lang="en-AU" dirty="0" smtClean="0"/>
              <a:t>Risk – the potential outcome of injury, illness, damage or loss resulting from a hazard</a:t>
            </a:r>
            <a:endParaRPr lang="en-A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OHS auditing</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A systematic examination against established criteria, conducted regularly to identify deviations from the OHS management system and determine whether these deviations can compromise health, safety and productivity</a:t>
            </a:r>
            <a:endParaRPr lang="en-A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Benefits of OHS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The implementation of safety and health standards reduces accidents and illnesses which reduces the amount of production time lost</a:t>
            </a:r>
          </a:p>
          <a:p>
            <a:r>
              <a:rPr lang="en-AU" dirty="0" smtClean="0"/>
              <a:t>It increases the productivity,  costing less to produce products or services</a:t>
            </a:r>
          </a:p>
          <a:p>
            <a:r>
              <a:rPr lang="en-AU" dirty="0" smtClean="0"/>
              <a:t>Cost savings – fewer claims for workers’ compensation </a:t>
            </a:r>
            <a:endParaRPr lang="en-A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References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err="1" smtClean="0"/>
              <a:t>Bogardus</a:t>
            </a:r>
            <a:r>
              <a:rPr lang="en-AU" dirty="0" smtClean="0"/>
              <a:t>, A.M. 2004, </a:t>
            </a:r>
            <a:r>
              <a:rPr lang="en-AU" i="1" dirty="0" smtClean="0"/>
              <a:t>Human Resources Jump Start Human Resources Basics, The Best First Step Toward a Career in Human Resources</a:t>
            </a:r>
            <a:r>
              <a:rPr lang="en-AU" dirty="0" smtClean="0"/>
              <a:t>,  SYBEX Inc., Alameda, CA 94501.</a:t>
            </a:r>
            <a:endParaRPr lang="en-A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Benefits of OHS </a:t>
            </a:r>
            <a:r>
              <a:rPr lang="en-AU" dirty="0"/>
              <a:t>(</a:t>
            </a:r>
            <a:r>
              <a:rPr lang="en-AU" dirty="0" smtClean="0"/>
              <a:t>Continued)</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Fewer injuries and illnesses lead to improved productivity and employee morale</a:t>
            </a:r>
          </a:p>
          <a:p>
            <a:r>
              <a:rPr lang="en-AU" dirty="0" smtClean="0"/>
              <a:t>While employees feel safe at work – more productive and engaged</a:t>
            </a:r>
          </a:p>
          <a:p>
            <a:r>
              <a:rPr lang="en-AU" dirty="0" smtClean="0"/>
              <a:t>Safety concerns – major motivation factor of unionization</a:t>
            </a:r>
          </a:p>
          <a:p>
            <a:r>
              <a:rPr lang="en-AU" dirty="0" smtClean="0"/>
              <a:t>Secure work environment can attract qualified employees</a:t>
            </a:r>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Benefits of OHS (Continued)</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Effective security measures protect business assets – physical assets such as buildings and equipment, financial assets, or human assets</a:t>
            </a:r>
            <a:endParaRPr lang="en-A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Operational Responsibilities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Depending on the size and nature of the organization, responsibility for health, safety and security functions are assigned to individual or entire departments</a:t>
            </a:r>
            <a:endParaRPr lang="en-A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Workplace Health Issues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Chemical Hazards</a:t>
            </a:r>
          </a:p>
          <a:p>
            <a:r>
              <a:rPr lang="en-AU" dirty="0" smtClean="0"/>
              <a:t>Physical Hazards</a:t>
            </a:r>
          </a:p>
          <a:p>
            <a:r>
              <a:rPr lang="en-AU" dirty="0" smtClean="0"/>
              <a:t>Biological Hazards</a:t>
            </a:r>
          </a:p>
          <a:p>
            <a:r>
              <a:rPr lang="en-AU" dirty="0" smtClean="0"/>
              <a:t>Substance Abuse</a:t>
            </a:r>
            <a:endParaRPr lang="en-A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Hazards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Circumstances, procedures or environments that expose individuals to possible injury, illness, damage or loss</a:t>
            </a:r>
            <a:endParaRPr lang="en-A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blipFill>
            <a:blip r:embed="rId2" cstate="print"/>
            <a:tile tx="0" ty="0" sx="100000" sy="100000" flip="none" algn="tl"/>
          </a:blipFill>
        </p:spPr>
        <p:txBody>
          <a:bodyPr/>
          <a:lstStyle/>
          <a:p>
            <a:r>
              <a:rPr lang="en-AU" dirty="0" smtClean="0"/>
              <a:t>Chemical Hazards</a:t>
            </a:r>
            <a:endParaRPr lang="en-AU" dirty="0"/>
          </a:p>
        </p:txBody>
      </p:sp>
      <p:sp>
        <p:nvSpPr>
          <p:cNvPr id="3" name="Content Placeholder 2"/>
          <p:cNvSpPr>
            <a:spLocks noGrp="1"/>
          </p:cNvSpPr>
          <p:nvPr>
            <p:ph idx="1"/>
          </p:nvPr>
        </p:nvSpPr>
        <p:spPr>
          <a:blipFill>
            <a:blip r:embed="rId3" cstate="print"/>
            <a:tile tx="0" ty="0" sx="100000" sy="100000" flip="none" algn="tl"/>
          </a:blipFill>
        </p:spPr>
        <p:txBody>
          <a:bodyPr/>
          <a:lstStyle/>
          <a:p>
            <a:r>
              <a:rPr lang="en-AU" dirty="0" smtClean="0"/>
              <a:t>A physical or health hazard to workers who are in manufacturing processes</a:t>
            </a:r>
          </a:p>
          <a:p>
            <a:r>
              <a:rPr lang="en-AU" dirty="0" smtClean="0"/>
              <a:t>For example, asbestos, corrosives, pesticides, gas fumes, or solvents</a:t>
            </a:r>
          </a:p>
          <a:p>
            <a:r>
              <a:rPr lang="en-AU" dirty="0" smtClean="0"/>
              <a:t>OHS administration requires to eliminate or reduce the harmful effects</a:t>
            </a:r>
            <a:endParaRPr lang="en-AU"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TotalTime>
  <Words>1011</Words>
  <Application>Microsoft Office PowerPoint</Application>
  <PresentationFormat>On-screen Show (4:3)</PresentationFormat>
  <Paragraphs>118</Paragraphs>
  <Slides>30</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Calibri</vt:lpstr>
      <vt:lpstr>Office Theme</vt:lpstr>
      <vt:lpstr> BSBOHS 509A:Ensure A Safe Workplace  </vt:lpstr>
      <vt:lpstr>Occupational Health And Safety (OHS)</vt:lpstr>
      <vt:lpstr>Benefits of OHS</vt:lpstr>
      <vt:lpstr>Benefits of OHS (Continued)</vt:lpstr>
      <vt:lpstr>Benefits of OHS (Continued)</vt:lpstr>
      <vt:lpstr>Operational Responsibilities</vt:lpstr>
      <vt:lpstr>Workplace Health Issues</vt:lpstr>
      <vt:lpstr>Hazards</vt:lpstr>
      <vt:lpstr>Chemical Hazards</vt:lpstr>
      <vt:lpstr> Physical Hazards  </vt:lpstr>
      <vt:lpstr> Biological Hazards  </vt:lpstr>
      <vt:lpstr> Substance Abuse </vt:lpstr>
      <vt:lpstr>Job-related Stress</vt:lpstr>
      <vt:lpstr>Symptoms of Stress</vt:lpstr>
      <vt:lpstr>Workplace Health Programs</vt:lpstr>
      <vt:lpstr>Employee Assistance Programs (EAP)</vt:lpstr>
      <vt:lpstr> Drug Testing Programs </vt:lpstr>
      <vt:lpstr>Workplace Safety Issues</vt:lpstr>
      <vt:lpstr> General Duty Standard </vt:lpstr>
      <vt:lpstr> Hazard Communication Standard (HCS) </vt:lpstr>
      <vt:lpstr> Occupational Noise Exposure Standard </vt:lpstr>
      <vt:lpstr> Personal Protective Equipment (PPE) </vt:lpstr>
      <vt:lpstr>Lockout/Tagout</vt:lpstr>
      <vt:lpstr>Blood-Borne Pathogens</vt:lpstr>
      <vt:lpstr>Australian OHS Law</vt:lpstr>
      <vt:lpstr>Criminal Law</vt:lpstr>
      <vt:lpstr>Civil Statue Law</vt:lpstr>
      <vt:lpstr>Risk Management</vt:lpstr>
      <vt:lpstr>OHS auditing</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BSBOHS 509A:Ensure A Safe Workplace</dc:title>
  <dc:creator>ds0929</dc:creator>
  <cp:lastModifiedBy>ukyawnaing</cp:lastModifiedBy>
  <cp:revision>37</cp:revision>
  <dcterms:created xsi:type="dcterms:W3CDTF">2012-11-30T03:37:02Z</dcterms:created>
  <dcterms:modified xsi:type="dcterms:W3CDTF">2015-04-03T06:16:06Z</dcterms:modified>
</cp:coreProperties>
</file>