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37602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821373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097342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574694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87FFD9-81DC-4C1D-BD2D-41AF8934C4F3}" type="datetimeFigureOut">
              <a:rPr lang="en-AU" smtClean="0"/>
              <a:t>17/06/2013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861940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487FFD9-81DC-4C1D-BD2D-41AF8934C4F3}"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300569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487FFD9-81DC-4C1D-BD2D-41AF8934C4F3}" type="datetimeFigureOut">
              <a:rPr lang="en-AU" smtClean="0"/>
              <a:t>17/06/2013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2347887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487FFD9-81DC-4C1D-BD2D-41AF8934C4F3}" type="datetimeFigureOut">
              <a:rPr lang="en-AU" smtClean="0"/>
              <a:t>17/06/2013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184919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87FFD9-81DC-4C1D-BD2D-41AF8934C4F3}" type="datetimeFigureOut">
              <a:rPr lang="en-AU" smtClean="0"/>
              <a:t>17/06/2013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3638594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7FFD9-81DC-4C1D-BD2D-41AF8934C4F3}"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4237843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7FFD9-81DC-4C1D-BD2D-41AF8934C4F3}" type="datetimeFigureOut">
              <a:rPr lang="en-AU" smtClean="0"/>
              <a:t>17/06/2013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t>‹#›</a:t>
            </a:fld>
            <a:endParaRPr lang="en-AU"/>
          </a:p>
        </p:txBody>
      </p:sp>
    </p:spTree>
    <p:extLst>
      <p:ext uri="{BB962C8B-B14F-4D97-AF65-F5344CB8AC3E}">
        <p14:creationId xmlns:p14="http://schemas.microsoft.com/office/powerpoint/2010/main" val="3188879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87FFD9-81DC-4C1D-BD2D-41AF8934C4F3}" type="datetimeFigureOut">
              <a:rPr lang="en-AU" smtClean="0"/>
              <a:t>17/06/2013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E072AB-4674-42E1-95DE-8E4621F4D301}" type="slidenum">
              <a:rPr lang="en-AU" smtClean="0"/>
              <a:t>‹#›</a:t>
            </a:fld>
            <a:endParaRPr lang="en-AU"/>
          </a:p>
        </p:txBody>
      </p:sp>
    </p:spTree>
    <p:extLst>
      <p:ext uri="{BB962C8B-B14F-4D97-AF65-F5344CB8AC3E}">
        <p14:creationId xmlns:p14="http://schemas.microsoft.com/office/powerpoint/2010/main" val="31695623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404664"/>
            <a:ext cx="7344816" cy="5632311"/>
          </a:xfrm>
          <a:prstGeom prst="rect">
            <a:avLst/>
          </a:prstGeom>
        </p:spPr>
        <p:txBody>
          <a:bodyPr wrap="square">
            <a:spAutoFit/>
          </a:bodyPr>
          <a:lstStyle/>
          <a:p>
            <a:r>
              <a:rPr lang="en-AU" dirty="0"/>
              <a:t>1.2       Railways</a:t>
            </a:r>
          </a:p>
          <a:p>
            <a:endParaRPr lang="en-AU" dirty="0"/>
          </a:p>
          <a:p>
            <a:r>
              <a:rPr lang="en-AU" dirty="0"/>
              <a:t>While the railways found themselves in a monopoly position up to the twentieth-century, with the advent of the combustion engine and the jet engine they had to face strong competition in the form of buses, cars and aeroplanes.</a:t>
            </a:r>
          </a:p>
          <a:p>
            <a:endParaRPr lang="en-AU" dirty="0"/>
          </a:p>
          <a:p>
            <a:r>
              <a:rPr lang="en-AU" dirty="0"/>
              <a:t>Mass motorization after World War II expressed by the growing prosperity brought about many </a:t>
            </a:r>
            <a:r>
              <a:rPr lang="en-AU" dirty="0" err="1"/>
              <a:t>prob</a:t>
            </a:r>
            <a:r>
              <a:rPr lang="en-AU" dirty="0"/>
              <a:t>- </a:t>
            </a:r>
            <a:r>
              <a:rPr lang="en-AU" dirty="0" err="1"/>
              <a:t>lems</a:t>
            </a:r>
            <a:r>
              <a:rPr lang="en-AU" dirty="0"/>
              <a:t>, especially in densely populated areas: lack of space, congestion, lack of safety, emission of harmful substances and noise pollution. Exactly in these cases railways can be advantageous as they are characterized by the following:</a:t>
            </a:r>
          </a:p>
          <a:p>
            <a:endParaRPr lang="en-AU" dirty="0"/>
          </a:p>
          <a:p>
            <a:r>
              <a:rPr lang="en-AU" dirty="0"/>
              <a:t>–  Limited use of space compared to large transport capacity;</a:t>
            </a:r>
          </a:p>
          <a:p>
            <a:endParaRPr lang="en-AU" dirty="0"/>
          </a:p>
          <a:p>
            <a:r>
              <a:rPr lang="en-AU" dirty="0"/>
              <a:t>–  Reliability and safety;</a:t>
            </a:r>
          </a:p>
          <a:p>
            <a:endParaRPr lang="en-AU" dirty="0"/>
          </a:p>
          <a:p>
            <a:r>
              <a:rPr lang="en-AU" dirty="0"/>
              <a:t>–  High degree of automation and management;</a:t>
            </a:r>
          </a:p>
          <a:p>
            <a:endParaRPr lang="en-AU" dirty="0"/>
          </a:p>
          <a:p>
            <a:r>
              <a:rPr lang="en-AU" dirty="0"/>
              <a:t>–  Moderate environmental impact.</a:t>
            </a:r>
          </a:p>
        </p:txBody>
      </p:sp>
    </p:spTree>
    <p:extLst>
      <p:ext uri="{BB962C8B-B14F-4D97-AF65-F5344CB8AC3E}">
        <p14:creationId xmlns:p14="http://schemas.microsoft.com/office/powerpoint/2010/main" val="769249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Rectangle 159"/>
          <p:cNvSpPr/>
          <p:nvPr/>
        </p:nvSpPr>
        <p:spPr>
          <a:xfrm>
            <a:off x="251520" y="44624"/>
            <a:ext cx="8892479" cy="6740307"/>
          </a:xfrm>
          <a:prstGeom prst="rect">
            <a:avLst/>
          </a:prstGeom>
        </p:spPr>
        <p:txBody>
          <a:bodyPr wrap="square">
            <a:spAutoFit/>
          </a:bodyPr>
          <a:lstStyle/>
          <a:p>
            <a:r>
              <a:rPr lang="en-AU" dirty="0" smtClean="0"/>
              <a:t>Basic </a:t>
            </a:r>
            <a:r>
              <a:rPr lang="en-AU" dirty="0"/>
              <a:t>considerations and guidelines to be used in the establishment</a:t>
            </a:r>
          </a:p>
          <a:p>
            <a:r>
              <a:rPr lang="en-AU" dirty="0"/>
              <a:t>of railway horizontal and vertical alignments</a:t>
            </a:r>
            <a:r>
              <a:rPr lang="en-AU" dirty="0" smtClean="0"/>
              <a:t>.</a:t>
            </a:r>
          </a:p>
          <a:p>
            <a:endParaRPr lang="en-AU" dirty="0"/>
          </a:p>
          <a:p>
            <a:r>
              <a:rPr lang="en-AU" dirty="0" smtClean="0"/>
              <a:t>The </a:t>
            </a:r>
            <a:r>
              <a:rPr lang="en-AU" dirty="0"/>
              <a:t>route upon which a train travels and the track is constructed is defined as an alignment.  An  alignment is defined in two fashions.   First, the horizontal alignment defines physically where the route or track goes (mathematically the </a:t>
            </a:r>
            <a:r>
              <a:rPr lang="en-AU" dirty="0" smtClean="0"/>
              <a:t>XY </a:t>
            </a:r>
            <a:r>
              <a:rPr lang="en-AU" dirty="0"/>
              <a:t>plane).  The second component is a vertical alignment, which defines the elevation, </a:t>
            </a:r>
          </a:p>
          <a:p>
            <a:r>
              <a:rPr lang="en-AU" dirty="0"/>
              <a:t>rise and fall (the Z component). </a:t>
            </a:r>
          </a:p>
          <a:p>
            <a:r>
              <a:rPr lang="en-AU" dirty="0"/>
              <a:t> </a:t>
            </a:r>
          </a:p>
          <a:p>
            <a:r>
              <a:rPr lang="en-AU" dirty="0"/>
              <a:t>Alignment considerations weigh more heavily on railway design versus highway design for several reasons.  First,  unlike most other transportation modes, the  operator of a train  has  no  control  over  horizontal  movements  (i.e.  steering).    The  guidance mechanism for railway vehicles is defined almost exclusively by track location and thus the track alignment.  The operator only has direct control over longitudinal aspects of train  movement  over  an  alignment  defined  by  the  track,  such  as  speed  and forward/reverse  direction.    Secondly,  the  relative  power  available  for  locomotion  relative  to  the  mass  to  be  moved  is  significantly  less  than  for  other  forms  of transportation, such as  air  or highway vehicles. (See  Table 6-1)  Finally, the physical dimension of the vehicular unit (the train) is extremely long and thin, sometimes approaching two miles in length.  This compares, for example, with a barge tow, which may encompass 2-3 full trains, but may only be 1200 feet in length. </a:t>
            </a:r>
          </a:p>
          <a:p>
            <a:r>
              <a:rPr lang="en-AU" dirty="0"/>
              <a:t> </a:t>
            </a:r>
          </a:p>
          <a:p>
            <a:r>
              <a:rPr lang="en-AU" dirty="0"/>
              <a:t>These factors result in much more limited constraints to the designer when considering alignments of small terminal and yard facilities  as well as new routes between distant  locations. </a:t>
            </a:r>
          </a:p>
        </p:txBody>
      </p:sp>
    </p:spTree>
    <p:extLst>
      <p:ext uri="{BB962C8B-B14F-4D97-AF65-F5344CB8AC3E}">
        <p14:creationId xmlns:p14="http://schemas.microsoft.com/office/powerpoint/2010/main" val="33453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2656"/>
            <a:ext cx="7920880" cy="2031325"/>
          </a:xfrm>
          <a:prstGeom prst="rect">
            <a:avLst/>
          </a:prstGeom>
        </p:spPr>
        <p:txBody>
          <a:bodyPr wrap="square">
            <a:spAutoFit/>
          </a:bodyPr>
          <a:lstStyle/>
          <a:p>
            <a:r>
              <a:rPr lang="en-AU" dirty="0"/>
              <a:t>As a vehicle traverses a curve, the vehicle transmits a centrifugal force to the rail at the point of wheel contact.  This force is a function of the severity of the curve, speed of the vehicle and the mass (weight) of the vehicle. This force acts at the </a:t>
            </a:r>
            <a:r>
              <a:rPr lang="en-AU" dirty="0" err="1"/>
              <a:t>center</a:t>
            </a:r>
            <a:r>
              <a:rPr lang="en-AU" dirty="0"/>
              <a:t> of gravity of the rail vehicle.  This force is resisted by the track.  If the vehicle is traveling fast enough, it may derail due to rail rollover, the car rolling over or simply derailing from the combined transverse force exceeding the limit allowed by rail-flange contact. </a:t>
            </a:r>
          </a:p>
        </p:txBody>
      </p:sp>
      <p:sp>
        <p:nvSpPr>
          <p:cNvPr id="3" name="Rectangle 2"/>
          <p:cNvSpPr/>
          <p:nvPr/>
        </p:nvSpPr>
        <p:spPr>
          <a:xfrm>
            <a:off x="467544" y="2564903"/>
            <a:ext cx="7848872" cy="2308324"/>
          </a:xfrm>
          <a:prstGeom prst="rect">
            <a:avLst/>
          </a:prstGeom>
        </p:spPr>
        <p:txBody>
          <a:bodyPr wrap="square">
            <a:spAutoFit/>
          </a:bodyPr>
          <a:lstStyle/>
          <a:p>
            <a:r>
              <a:rPr lang="en-AU" dirty="0"/>
              <a:t>This     centrifugal     force     can     be counteracted   by   the   application   of superelevation   (or   banking),   which effectively raises the outside rail in the curve  by  rotating  the  track  structure about the inside rail. (See Figure 6-6) The point, at which this elevation of the outer rail relative to the inner rail is such that   the   weight   is   again   equally distributed on both rails, is considered the  equilibrium  elevation.    Track  is rarely superelevated to the equilibrium elevation.   The difference  between the equilibrium  elevation  and   the   actual superelevation is termed underbalance. </a:t>
            </a:r>
          </a:p>
        </p:txBody>
      </p:sp>
    </p:spTree>
    <p:extLst>
      <p:ext uri="{BB962C8B-B14F-4D97-AF65-F5344CB8AC3E}">
        <p14:creationId xmlns:p14="http://schemas.microsoft.com/office/powerpoint/2010/main" val="732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548680"/>
            <a:ext cx="5112568" cy="4896544"/>
          </a:xfrm>
          <a:prstGeom prst="rect">
            <a:avLst/>
          </a:prstGeom>
          <a:noFill/>
          <a:ln>
            <a:noFill/>
          </a:ln>
        </p:spPr>
      </p:pic>
    </p:spTree>
    <p:extLst>
      <p:ext uri="{BB962C8B-B14F-4D97-AF65-F5344CB8AC3E}">
        <p14:creationId xmlns:p14="http://schemas.microsoft.com/office/powerpoint/2010/main" val="63394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352928" cy="923330"/>
          </a:xfrm>
          <a:prstGeom prst="rect">
            <a:avLst/>
          </a:prstGeom>
        </p:spPr>
        <p:txBody>
          <a:bodyPr wrap="square">
            <a:spAutoFit/>
          </a:bodyPr>
          <a:lstStyle/>
          <a:p>
            <a:r>
              <a:rPr lang="en-AU" dirty="0"/>
              <a:t>Underbalance  </a:t>
            </a:r>
            <a:r>
              <a:rPr lang="en-AU" dirty="0" smtClean="0"/>
              <a:t>limits  above    </a:t>
            </a:r>
            <a:r>
              <a:rPr lang="en-AU" dirty="0"/>
              <a:t>three    to    four inches (to as much as five or six inches upon FRA approval   of   a   waiver request)     for     specific passenger equipment may be granted after testing is conducted. </a:t>
            </a:r>
          </a:p>
        </p:txBody>
      </p:sp>
      <p:sp>
        <p:nvSpPr>
          <p:cNvPr id="3" name="Rectangle 2"/>
          <p:cNvSpPr/>
          <p:nvPr/>
        </p:nvSpPr>
        <p:spPr>
          <a:xfrm>
            <a:off x="251520" y="1556793"/>
            <a:ext cx="8352928" cy="3960440"/>
          </a:xfrm>
          <a:prstGeom prst="rect">
            <a:avLst/>
          </a:prstGeom>
        </p:spPr>
        <p:txBody>
          <a:bodyPr wrap="square">
            <a:spAutoFit/>
          </a:bodyPr>
          <a:lstStyle/>
          <a:p>
            <a:r>
              <a:rPr lang="en-AU" dirty="0"/>
              <a:t>Track is rarely elevated to equilibrium elevation because not all trains will be moving at equilibrium speed through the curve.</a:t>
            </a:r>
          </a:p>
          <a:p>
            <a:r>
              <a:rPr lang="en-AU" dirty="0"/>
              <a:t> </a:t>
            </a:r>
          </a:p>
          <a:p>
            <a:r>
              <a:rPr lang="en-AU" dirty="0"/>
              <a:t>Furthermore, to reduce both the maximum allowable superelevation along with a reduction of underbalance provides a margin for maintenance. Superelevation should be applied in 1/4-inch increments in most situations. In some situations, increments may be reduced to 1/8 inch if it can be determined that construction and maintenance equipment can establish and maintain</a:t>
            </a:r>
          </a:p>
          <a:p>
            <a:r>
              <a:rPr lang="en-AU" dirty="0"/>
              <a:t>such a tolerance. </a:t>
            </a:r>
          </a:p>
          <a:p>
            <a:r>
              <a:rPr lang="en-AU" dirty="0"/>
              <a:t> </a:t>
            </a:r>
          </a:p>
          <a:p>
            <a:r>
              <a:rPr lang="en-AU" dirty="0"/>
              <a:t>Even if it is determined that no superelevation is required for a curve, it is generally accepted practice to </a:t>
            </a:r>
            <a:r>
              <a:rPr lang="en-AU" dirty="0" err="1"/>
              <a:t>superelevate</a:t>
            </a:r>
            <a:r>
              <a:rPr lang="en-AU" dirty="0"/>
              <a:t> all curves a minimum amount (1/2 to 3/4 of an inch). Each railway will have its own standards for superelevation and underbalance, which should be used unless directed otherwise.</a:t>
            </a:r>
          </a:p>
        </p:txBody>
      </p:sp>
    </p:spTree>
    <p:extLst>
      <p:ext uri="{BB962C8B-B14F-4D97-AF65-F5344CB8AC3E}">
        <p14:creationId xmlns:p14="http://schemas.microsoft.com/office/powerpoint/2010/main" val="1163488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88640"/>
            <a:ext cx="7920880" cy="3970318"/>
          </a:xfrm>
          <a:prstGeom prst="rect">
            <a:avLst/>
          </a:prstGeom>
        </p:spPr>
        <p:txBody>
          <a:bodyPr wrap="square">
            <a:spAutoFit/>
          </a:bodyPr>
          <a:lstStyle/>
          <a:p>
            <a:r>
              <a:rPr lang="en-AU" dirty="0"/>
              <a:t>Track is rarely elevated to equilibrium elevation because not all trains will be moving at equilibrium speed through the curve.</a:t>
            </a:r>
          </a:p>
          <a:p>
            <a:r>
              <a:rPr lang="en-AU" dirty="0"/>
              <a:t> </a:t>
            </a:r>
          </a:p>
          <a:p>
            <a:r>
              <a:rPr lang="en-AU" dirty="0"/>
              <a:t>Furthermore, to reduce both the maximum allowable superelevation along with a reduction of underbalance provides a margin for maintenance. Superelevation should be applied in 1/4-inch increments in most situations. In some situations, increments may be reduced to 1/8 inch if it can be determined that construction and maintenance equipment can establish and maintain</a:t>
            </a:r>
          </a:p>
          <a:p>
            <a:r>
              <a:rPr lang="en-AU" dirty="0"/>
              <a:t>such a tolerance. </a:t>
            </a:r>
          </a:p>
          <a:p>
            <a:r>
              <a:rPr lang="en-AU" dirty="0"/>
              <a:t> </a:t>
            </a:r>
          </a:p>
          <a:p>
            <a:r>
              <a:rPr lang="en-AU" dirty="0"/>
              <a:t>Even if it is determined that no superelevation is required for a curve, it is generally accepted practice to </a:t>
            </a:r>
            <a:r>
              <a:rPr lang="en-AU" dirty="0" err="1"/>
              <a:t>superelevate</a:t>
            </a:r>
            <a:r>
              <a:rPr lang="en-AU" dirty="0"/>
              <a:t> all curves a minimum amount (1/2 to 3/4 of an inch). Each railway will have its own standards for superelevation and underbalance, which should be used unless directed otherwise.</a:t>
            </a:r>
          </a:p>
        </p:txBody>
      </p:sp>
      <p:sp>
        <p:nvSpPr>
          <p:cNvPr id="3" name="Rectangle 2"/>
          <p:cNvSpPr/>
          <p:nvPr/>
        </p:nvSpPr>
        <p:spPr>
          <a:xfrm>
            <a:off x="755576" y="4158958"/>
            <a:ext cx="7776864" cy="2582410"/>
          </a:xfrm>
          <a:prstGeom prst="rect">
            <a:avLst/>
          </a:prstGeom>
        </p:spPr>
        <p:txBody>
          <a:bodyPr wrap="square">
            <a:spAutoFit/>
          </a:bodyPr>
          <a:lstStyle/>
          <a:p>
            <a:r>
              <a:rPr lang="en-AU" dirty="0"/>
              <a:t>A freight train is most commonly comprised of power and cars. The power may be one or</a:t>
            </a:r>
          </a:p>
          <a:p>
            <a:r>
              <a:rPr lang="en-AU" dirty="0"/>
              <a:t>several locomotives located at the front of a train. The cars are then located in a line behind</a:t>
            </a:r>
          </a:p>
          <a:p>
            <a:r>
              <a:rPr lang="en-AU" dirty="0"/>
              <a:t>the power. Occasionally, additional power is placed at the rear, or even in the </a:t>
            </a:r>
            <a:r>
              <a:rPr lang="en-AU" dirty="0" err="1"/>
              <a:t>center</a:t>
            </a:r>
            <a:r>
              <a:rPr lang="en-AU" dirty="0"/>
              <a:t> of the train and may be operated remotely from the head-end. The train can be effectively visualized for this</a:t>
            </a:r>
          </a:p>
          <a:p>
            <a:r>
              <a:rPr lang="en-AU" dirty="0"/>
              <a:t>discussion as a chain lying on a table. We will assume for the sake of simplicity that the power is all at one end of the chain.</a:t>
            </a:r>
          </a:p>
        </p:txBody>
      </p:sp>
    </p:spTree>
    <p:extLst>
      <p:ext uri="{BB962C8B-B14F-4D97-AF65-F5344CB8AC3E}">
        <p14:creationId xmlns:p14="http://schemas.microsoft.com/office/powerpoint/2010/main" val="1136141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827584" y="0"/>
            <a:ext cx="2664296" cy="2564904"/>
          </a:xfrm>
          <a:prstGeom prst="rect">
            <a:avLst/>
          </a:prstGeom>
          <a:noFill/>
          <a:ln>
            <a:noFill/>
          </a:ln>
        </p:spPr>
      </p:pic>
      <p:sp>
        <p:nvSpPr>
          <p:cNvPr id="3" name="Rectangle 2"/>
          <p:cNvSpPr/>
          <p:nvPr/>
        </p:nvSpPr>
        <p:spPr>
          <a:xfrm>
            <a:off x="671262" y="3026569"/>
            <a:ext cx="7200800" cy="1477328"/>
          </a:xfrm>
          <a:prstGeom prst="rect">
            <a:avLst/>
          </a:prstGeom>
        </p:spPr>
        <p:txBody>
          <a:bodyPr wrap="square">
            <a:spAutoFit/>
          </a:bodyPr>
          <a:lstStyle/>
          <a:p>
            <a:r>
              <a:rPr lang="en-AU" dirty="0"/>
              <a:t>As the train moves or accelerates, the chain is pulled from one end. The force at any point in the chain (Figure 6-11) is simply the force being applied to the front end of the chain minus </a:t>
            </a:r>
            <a:r>
              <a:rPr lang="en-AU" dirty="0" smtClean="0"/>
              <a:t>the frictional </a:t>
            </a:r>
            <a:r>
              <a:rPr lang="en-AU" dirty="0"/>
              <a:t>resistance of the chain sliding on the table from the head end to the point under consideration.</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3995936" y="188640"/>
            <a:ext cx="4104456" cy="2088232"/>
          </a:xfrm>
          <a:prstGeom prst="rect">
            <a:avLst/>
          </a:prstGeom>
          <a:noFill/>
          <a:ln>
            <a:noFill/>
          </a:ln>
        </p:spPr>
      </p:pic>
      <p:sp>
        <p:nvSpPr>
          <p:cNvPr id="5" name="Rectangle 4"/>
          <p:cNvSpPr/>
          <p:nvPr/>
        </p:nvSpPr>
        <p:spPr>
          <a:xfrm>
            <a:off x="3762164" y="2103239"/>
            <a:ext cx="4572000" cy="923330"/>
          </a:xfrm>
          <a:prstGeom prst="rect">
            <a:avLst/>
          </a:prstGeom>
        </p:spPr>
        <p:txBody>
          <a:bodyPr>
            <a:spAutoFit/>
          </a:bodyPr>
          <a:lstStyle/>
          <a:p>
            <a:r>
              <a:rPr lang="en-AU" dirty="0"/>
              <a:t>Figure 6-11  Force Applied Throughout the Train - ATSF Railroad Technical Manual - Courtesy of BNSF </a:t>
            </a:r>
          </a:p>
        </p:txBody>
      </p:sp>
    </p:spTree>
    <p:extLst>
      <p:ext uri="{BB962C8B-B14F-4D97-AF65-F5344CB8AC3E}">
        <p14:creationId xmlns:p14="http://schemas.microsoft.com/office/powerpoint/2010/main" val="41180343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58&quot;/&gt;&lt;/object&gt;&lt;object type=&quot;3&quot; unique_id=&quot;10052&quot;&gt;&lt;property id=&quot;20148&quot; value=&quot;5&quot;/&gt;&lt;property id=&quot;20300&quot; value=&quot;Slide 4&quot;/&gt;&lt;property id=&quot;20307&quot; value=&quot;259&quot;/&gt;&lt;/object&gt;&lt;object type=&quot;3&quot; unique_id=&quot;10053&quot;&gt;&lt;property id=&quot;20148&quot; value=&quot;5&quot;/&gt;&lt;property id=&quot;20300&quot; value=&quot;Slide 5&quot;/&gt;&lt;property id=&quot;20307&quot; value=&quot;260&quot;/&gt;&lt;/object&gt;&lt;object type=&quot;3&quot; unique_id=&quot;10054&quot;&gt;&lt;property id=&quot;20148&quot; value=&quot;5&quot;/&gt;&lt;property id=&quot;20300&quot; value=&quot;Slide 6&quot;/&gt;&lt;property id=&quot;20307&quot; value=&quot;261&quot;/&gt;&lt;/object&gt;&lt;object type=&quot;3&quot; unique_id=&quot;10079&quot;&gt;&lt;property id=&quot;20148&quot; value=&quot;5&quot;/&gt;&lt;property id=&quot;20300&quot; value=&quot;Slide 7&quot;/&gt;&lt;property id=&quot;20307&quot; value=&quot;262&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674</Words>
  <Application>Microsoft Office PowerPoint</Application>
  <PresentationFormat>On-screen Show (4:3)</PresentationFormat>
  <Paragraphs>43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7</cp:revision>
  <dcterms:created xsi:type="dcterms:W3CDTF">2013-06-17T07:19:25Z</dcterms:created>
  <dcterms:modified xsi:type="dcterms:W3CDTF">2013-06-17T07:51:14Z</dcterms:modified>
</cp:coreProperties>
</file>